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48" r:id="rId2"/>
    <p:sldMasterId id="2147483659" r:id="rId3"/>
    <p:sldMasterId id="2147483669" r:id="rId4"/>
  </p:sldMasterIdLst>
  <p:notesMasterIdLst>
    <p:notesMasterId r:id="rId38"/>
  </p:notesMasterIdLst>
  <p:sldIdLst>
    <p:sldId id="713" r:id="rId5"/>
    <p:sldId id="710" r:id="rId6"/>
    <p:sldId id="714" r:id="rId7"/>
    <p:sldId id="724" r:id="rId8"/>
    <p:sldId id="715" r:id="rId9"/>
    <p:sldId id="725" r:id="rId10"/>
    <p:sldId id="728" r:id="rId11"/>
    <p:sldId id="730" r:id="rId12"/>
    <p:sldId id="716" r:id="rId13"/>
    <p:sldId id="732" r:id="rId14"/>
    <p:sldId id="733" r:id="rId15"/>
    <p:sldId id="734" r:id="rId16"/>
    <p:sldId id="717" r:id="rId17"/>
    <p:sldId id="736" r:id="rId18"/>
    <p:sldId id="735" r:id="rId19"/>
    <p:sldId id="720" r:id="rId20"/>
    <p:sldId id="284" r:id="rId21"/>
    <p:sldId id="738" r:id="rId22"/>
    <p:sldId id="718" r:id="rId23"/>
    <p:sldId id="742" r:id="rId24"/>
    <p:sldId id="737" r:id="rId25"/>
    <p:sldId id="739" r:id="rId26"/>
    <p:sldId id="740" r:id="rId27"/>
    <p:sldId id="743" r:id="rId28"/>
    <p:sldId id="741" r:id="rId29"/>
    <p:sldId id="747" r:id="rId30"/>
    <p:sldId id="746" r:id="rId31"/>
    <p:sldId id="745" r:id="rId32"/>
    <p:sldId id="744" r:id="rId33"/>
    <p:sldId id="748" r:id="rId34"/>
    <p:sldId id="722" r:id="rId35"/>
    <p:sldId id="749" r:id="rId36"/>
    <p:sldId id="723" r:id="rId37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10"/>
            <p14:sldId id="714"/>
            <p14:sldId id="724"/>
            <p14:sldId id="715"/>
            <p14:sldId id="725"/>
            <p14:sldId id="728"/>
            <p14:sldId id="730"/>
            <p14:sldId id="716"/>
            <p14:sldId id="732"/>
            <p14:sldId id="733"/>
            <p14:sldId id="734"/>
            <p14:sldId id="717"/>
            <p14:sldId id="736"/>
            <p14:sldId id="735"/>
            <p14:sldId id="720"/>
            <p14:sldId id="284"/>
            <p14:sldId id="738"/>
            <p14:sldId id="718"/>
            <p14:sldId id="742"/>
            <p14:sldId id="737"/>
            <p14:sldId id="739"/>
            <p14:sldId id="740"/>
            <p14:sldId id="743"/>
            <p14:sldId id="741"/>
            <p14:sldId id="747"/>
            <p14:sldId id="746"/>
            <p14:sldId id="745"/>
            <p14:sldId id="744"/>
            <p14:sldId id="748"/>
            <p14:sldId id="722"/>
            <p14:sldId id="749"/>
            <p14:sldId id="7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338"/>
    <a:srgbClr val="C00000"/>
    <a:srgbClr val="BF5700"/>
    <a:srgbClr val="C6531F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90891" autoAdjust="0"/>
  </p:normalViewPr>
  <p:slideViewPr>
    <p:cSldViewPr>
      <p:cViewPr varScale="1">
        <p:scale>
          <a:sx n="163" d="100"/>
          <a:sy n="163" d="100"/>
        </p:scale>
        <p:origin x="60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11/16/23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74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51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32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2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0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5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4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32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30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2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96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7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15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1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0BD1-C8BF-F91D-36EC-73AC8B954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98671-091E-4890-8689-7CF0A69EC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74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9F06-0724-323B-235F-C2DD42DA5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EB977-1C8C-2B16-4245-76B4B74A8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651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247774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99C950-0CDD-A035-08FD-C97C2EA2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4AAB63-BA0D-1EFC-E588-07C011145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BC10CF-4DF4-AB0D-7ECE-A28A5589B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CF270B-CF5E-9E77-5076-42112E765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464A62F6-9C8C-4AF8-2097-9E4778C64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DF1D8-13EC-9DA1-34E9-C1C120DC3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2496"/>
            <a:ext cx="8229600" cy="2953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7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25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" TargetMode="External"/><Relationship Id="rId2" Type="http://schemas.openxmlformats.org/officeDocument/2006/relationships/hyperlink" Target="https://realpython.com/learning-paths/pyqt-gui-programmin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schools.com/python/numpy/numpy_random_seaborn.asp" TargetMode="External"/><Relationship Id="rId5" Type="http://schemas.openxmlformats.org/officeDocument/2006/relationships/hyperlink" Target="https://www.freecodecamp.org/learn/machine-learning-with-python" TargetMode="External"/><Relationship Id="rId4" Type="http://schemas.openxmlformats.org/officeDocument/2006/relationships/hyperlink" Target="https://doi.org/10.1038/s42256-021-00434-8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Aditya </a:t>
            </a:r>
            <a:r>
              <a:rPr lang="en-US" sz="1050" b="0" i="0" cap="all" baseline="0" dirty="0" err="1">
                <a:latin typeface="Arial Black" charset="0"/>
              </a:rPr>
              <a:t>panigrahi</a:t>
            </a:r>
            <a:r>
              <a:rPr lang="en-US" sz="1050" b="0" i="0" cap="all" baseline="0" dirty="0">
                <a:latin typeface="Arial Black" charset="0"/>
              </a:rPr>
              <a:t>, Brandon Cruz, Spenser Stark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>
                <a:latin typeface="Arial"/>
                <a:cs typeface="Arial"/>
              </a:rPr>
              <a:t>The Data Wizards G06,</a:t>
            </a:r>
            <a:r>
              <a:rPr lang="en-US" sz="1050" baseline="0" dirty="0">
                <a:latin typeface="Arial"/>
                <a:cs typeface="Arial"/>
              </a:rPr>
              <a:t> The University of Texas at Austin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November 2023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Load Prediction using machine learning in python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Utilizing Structure as Force Transducer to Predict applied Load Using Strain as input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D226-CAAE-FDAD-FC3E-B68053BC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Generating Training and Testing Data</a:t>
            </a:r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04924BD-AD75-744F-6F46-CACCC9B6F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5643"/>
            <a:ext cx="7772400" cy="1447520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425E9932-5B16-DB81-83CC-A0079D416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16833"/>
            <a:ext cx="7772400" cy="1611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AE5B1E-4980-8656-159F-869CB1808B5C}"/>
              </a:ext>
            </a:extLst>
          </p:cNvPr>
          <p:cNvSpPr txBox="1"/>
          <p:nvPr/>
        </p:nvSpPr>
        <p:spPr>
          <a:xfrm>
            <a:off x="2667000" y="1273978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Training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25A66-640E-9A00-8E5D-F12E53D8CC67}"/>
              </a:ext>
            </a:extLst>
          </p:cNvPr>
          <p:cNvSpPr txBox="1"/>
          <p:nvPr/>
        </p:nvSpPr>
        <p:spPr>
          <a:xfrm>
            <a:off x="2781300" y="3104563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Testing Data</a:t>
            </a:r>
          </a:p>
        </p:txBody>
      </p:sp>
    </p:spTree>
    <p:extLst>
      <p:ext uri="{BB962C8B-B14F-4D97-AF65-F5344CB8AC3E}">
        <p14:creationId xmlns:p14="http://schemas.microsoft.com/office/powerpoint/2010/main" val="119441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C13E-3603-6C51-2A0D-5F8DC2DD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90550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/>
              <a:t>Calculating Strain using Euler-Bernoulli Beam Equation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A3D8957-2516-3A67-B0B7-EE85C874D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18187"/>
            <a:ext cx="3753472" cy="3697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2A760A-06E9-CE72-6B66-7C6B8DB6D5A1}"/>
                  </a:ext>
                </a:extLst>
              </p:cNvPr>
              <p:cNvSpPr txBox="1"/>
              <p:nvPr/>
            </p:nvSpPr>
            <p:spPr>
              <a:xfrm>
                <a:off x="3829673" y="1620834"/>
                <a:ext cx="5314328" cy="65460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{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 ×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}=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4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×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/>
                    <a:cs typeface="Times New Roman"/>
                  </a:rPr>
                  <a:t> 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𝑓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2A760A-06E9-CE72-6B66-7C6B8DB6D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673" y="1620834"/>
                <a:ext cx="5314328" cy="654603"/>
              </a:xfrm>
              <a:prstGeom prst="rect">
                <a:avLst/>
              </a:prstGeom>
              <a:blipFill>
                <a:blip r:embed="rId4"/>
                <a:stretch>
                  <a:fillRect t="-71698" b="-1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59CE69-C531-A529-B768-03CDDA4F8351}"/>
                  </a:ext>
                </a:extLst>
              </p:cNvPr>
              <p:cNvSpPr txBox="1"/>
              <p:nvPr/>
            </p:nvSpPr>
            <p:spPr>
              <a:xfrm>
                <a:off x="3819162" y="2647950"/>
                <a:ext cx="5029200" cy="1397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: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𝑁𝑢𝑚𝑏𝑒𝑟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𝑜𝑓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𝑡𝑟𝑎𝑖𝑛𝑖𝑛𝑔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𝑜𝑟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𝑡𝑒𝑠𝑡𝑖𝑛𝑔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𝑠𝑒𝑡</m:t>
                    </m:r>
                  </m:oMath>
                </a14:m>
                <a:endParaRPr lang="en-US" sz="1050" b="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𝑦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: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𝑉𝑒𝑟𝑡𝑖𝑐𝑎𝑙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𝐷𝑖𝑠𝑡𝑎𝑛𝑐𝑒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𝑏𝑒𝑡𝑤𝑒𝑒𝑛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𝑛𝑒𝑢𝑡𝑟𝑎𝑙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𝑎𝑥𝑖𝑠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𝑎𝑛𝑑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𝑠𝑒𝑛𝑠𝑜𝑟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𝑙𝑜𝑐𝑎𝑡𝑖𝑜𝑛</m:t>
                    </m:r>
                  </m:oMath>
                </a14:m>
                <a:endParaRPr lang="en-US" sz="1050" b="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𝐸</m:t>
                    </m:r>
                    <m:sSub>
                      <m:sSubPr>
                        <m:ctrlP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𝐼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: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𝐹𝑙𝑒𝑥𝑢𝑟𝑎𝑙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𝑅𝑖𝑔𝑖𝑑𝑖𝑡𝑦</m:t>
                    </m:r>
                  </m:oMath>
                </a14:m>
                <a:endParaRPr lang="en-US" sz="105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: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𝑎𝑥𝑖𝑎𝑙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𝑝𝑜𝑠𝑖𝑡𝑖𝑜𝑛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𝑜𝑓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𝑠𝑒𝑛𝑠𝑜𝑟𝑠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𝑤𝑖𝑡h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𝑟𝑒𝑠𝑝𝑒𝑐𝑡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𝑡𝑜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𝑓𝑖𝑥𝑒𝑑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𝑏𝑜𝑢𝑛𝑑𝑎𝑟𝑦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𝑐𝑜𝑛𝑑𝑖𝑡𝑖𝑜𝑛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endParaRPr lang="en-US" sz="1050" b="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𝑓</m:t>
                        </m:r>
                      </m:sub>
                    </m:sSub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: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𝑎𝑥𝑖𝑎𝑙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𝑝𝑜𝑠𝑖𝑡𝑖𝑜𝑛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𝑜𝑓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𝑝𝑜𝑖𝑛𝑡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𝑙𝑜𝑎𝑑𝑠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𝑤𝑖𝑡h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𝑟𝑒𝑠𝑝𝑒𝑐𝑡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𝑡𝑜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𝑓𝑖𝑥𝑒𝑑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𝑏𝑜𝑢𝑛𝑑𝑎𝑟𝑦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𝑐𝑜𝑛𝑑𝑖𝑡𝑖𝑜𝑛</m:t>
                    </m:r>
                    <m:r>
                      <a:rPr lang="en-US" sz="105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endParaRPr lang="en-US" sz="1050" b="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050" b="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05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05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59CE69-C531-A529-B768-03CDDA4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162" y="2647950"/>
                <a:ext cx="5029200" cy="13979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713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B219-3CB0-87B7-9494-CE6330AB1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Determining Flexibility Coefficient Matrix and Prediction Model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26D5D8E-E0DC-30D5-D4B7-AC43E67D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14550"/>
            <a:ext cx="7772400" cy="18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37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Testing the Prediction Model </a:t>
            </a:r>
          </a:p>
        </p:txBody>
      </p:sp>
      <p:pic>
        <p:nvPicPr>
          <p:cNvPr id="7" name="Picture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63E21F21-5B49-0BBA-5ADF-6D6B96AFA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51742"/>
            <a:ext cx="7772400" cy="1015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67A37-F472-AD64-F0DD-DD0C8F48B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0" y="3867150"/>
            <a:ext cx="7772400" cy="909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8B3C9D-D9CC-8D15-F5FA-970BC12E3062}"/>
              </a:ext>
            </a:extLst>
          </p:cNvPr>
          <p:cNvSpPr txBox="1"/>
          <p:nvPr/>
        </p:nvSpPr>
        <p:spPr>
          <a:xfrm>
            <a:off x="2667000" y="1566041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No-Noise Case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776DA-9BD8-6CA7-CFD2-554A585707BC}"/>
              </a:ext>
            </a:extLst>
          </p:cNvPr>
          <p:cNvSpPr txBox="1"/>
          <p:nvPr/>
        </p:nvSpPr>
        <p:spPr>
          <a:xfrm>
            <a:off x="2743200" y="325755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Noise Case</a:t>
            </a:r>
          </a:p>
        </p:txBody>
      </p:sp>
    </p:spTree>
    <p:extLst>
      <p:ext uri="{BB962C8B-B14F-4D97-AF65-F5344CB8AC3E}">
        <p14:creationId xmlns:p14="http://schemas.microsoft.com/office/powerpoint/2010/main" val="127791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50A2BC-03A5-E4D7-1ED7-45B5EFA5C38A}"/>
              </a:ext>
            </a:extLst>
          </p:cNvPr>
          <p:cNvSpPr/>
          <p:nvPr/>
        </p:nvSpPr>
        <p:spPr>
          <a:xfrm>
            <a:off x="5689597" y="3800596"/>
            <a:ext cx="2743200" cy="852664"/>
          </a:xfrm>
          <a:prstGeom prst="rect">
            <a:avLst/>
          </a:prstGeom>
          <a:solidFill>
            <a:schemeClr val="bg1">
              <a:alpha val="1507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122E2-F0A6-514E-4678-AC24F7EC7D4F}"/>
              </a:ext>
            </a:extLst>
          </p:cNvPr>
          <p:cNvSpPr/>
          <p:nvPr/>
        </p:nvSpPr>
        <p:spPr>
          <a:xfrm>
            <a:off x="253995" y="2415016"/>
            <a:ext cx="4114800" cy="315599"/>
          </a:xfrm>
          <a:prstGeom prst="rect">
            <a:avLst/>
          </a:prstGeom>
          <a:solidFill>
            <a:schemeClr val="bg1">
              <a:alpha val="1507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E3335-653B-E510-2AD1-66A10B414FC2}"/>
              </a:ext>
            </a:extLst>
          </p:cNvPr>
          <p:cNvSpPr/>
          <p:nvPr/>
        </p:nvSpPr>
        <p:spPr>
          <a:xfrm>
            <a:off x="253995" y="1799301"/>
            <a:ext cx="4114800" cy="334123"/>
          </a:xfrm>
          <a:prstGeom prst="rect">
            <a:avLst/>
          </a:prstGeom>
          <a:solidFill>
            <a:schemeClr val="bg1">
              <a:alpha val="1507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ADEC73-3F3B-0E80-E493-5F3C70D6D864}"/>
              </a:ext>
            </a:extLst>
          </p:cNvPr>
          <p:cNvSpPr/>
          <p:nvPr/>
        </p:nvSpPr>
        <p:spPr>
          <a:xfrm>
            <a:off x="4876801" y="914400"/>
            <a:ext cx="4114800" cy="723547"/>
          </a:xfrm>
          <a:prstGeom prst="rect">
            <a:avLst/>
          </a:prstGeom>
          <a:solidFill>
            <a:schemeClr val="bg1">
              <a:alpha val="1507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7B50AE-BEB9-CD72-28D8-DA9D5D74E118}"/>
              </a:ext>
            </a:extLst>
          </p:cNvPr>
          <p:cNvSpPr txBox="1"/>
          <p:nvPr/>
        </p:nvSpPr>
        <p:spPr>
          <a:xfrm>
            <a:off x="1462250" y="1813827"/>
            <a:ext cx="14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18941C-DE20-98A6-3C41-906E84BA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06" y="664558"/>
            <a:ext cx="8229600" cy="857250"/>
          </a:xfrm>
        </p:spPr>
        <p:txBody>
          <a:bodyPr>
            <a:noAutofit/>
          </a:bodyPr>
          <a:lstStyle/>
          <a:p>
            <a:r>
              <a:rPr lang="en-US" sz="2000" dirty="0"/>
              <a:t>Data Flow for Thermal Load Prediction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DFD8F-33FC-A7EB-6653-A264093CD180}"/>
              </a:ext>
            </a:extLst>
          </p:cNvPr>
          <p:cNvSpPr txBox="1"/>
          <p:nvPr/>
        </p:nvSpPr>
        <p:spPr>
          <a:xfrm>
            <a:off x="1545673" y="2422838"/>
            <a:ext cx="14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Load Condition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192FE0-B362-0144-6F75-BEFD94006E6F}"/>
                  </a:ext>
                </a:extLst>
              </p:cNvPr>
              <p:cNvSpPr/>
              <p:nvPr/>
            </p:nvSpPr>
            <p:spPr>
              <a:xfrm>
                <a:off x="5360809" y="1274845"/>
                <a:ext cx="3124200" cy="331887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𝐸𝑢𝑙𝑒𝑟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𝐸𝑞𝑢𝑎𝑡𝑖𝑜𝑛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192FE0-B362-0144-6F75-BEFD94006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09" y="1274845"/>
                <a:ext cx="3124200" cy="331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655C40-4949-9335-EAEE-5B85F1F84D7A}"/>
                  </a:ext>
                </a:extLst>
              </p:cNvPr>
              <p:cNvSpPr/>
              <p:nvPr/>
            </p:nvSpPr>
            <p:spPr>
              <a:xfrm>
                <a:off x="5410201" y="2341527"/>
                <a:ext cx="1524000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𝑆𝑒𝑡𝑠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655C40-4949-9335-EAEE-5B85F1F84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1" y="2341527"/>
                <a:ext cx="1524000" cy="228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B50DA32-2BAA-3FB6-40D8-62DC9FC97911}"/>
                  </a:ext>
                </a:extLst>
              </p:cNvPr>
              <p:cNvSpPr/>
              <p:nvPr/>
            </p:nvSpPr>
            <p:spPr>
              <a:xfrm>
                <a:off x="7467601" y="2333625"/>
                <a:ext cx="1524000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𝑇𝑒𝑠𝑡𝑖𝑛𝑔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𝑆𝑒𝑡𝑠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B50DA32-2BAA-3FB6-40D8-62DC9FC97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1" y="2333625"/>
                <a:ext cx="1524000" cy="228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80D9E86-0E9A-AFAD-3EB6-84CB26168434}"/>
                  </a:ext>
                </a:extLst>
              </p:cNvPr>
              <p:cNvSpPr/>
              <p:nvPr/>
            </p:nvSpPr>
            <p:spPr>
              <a:xfrm>
                <a:off x="4940300" y="2878923"/>
                <a:ext cx="2463801" cy="339329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𝐹𝑙𝑒𝑥𝑖𝑏𝑖𝑙𝑖𝑡𝑦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80D9E86-0E9A-AFAD-3EB6-84CB2616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00" y="2878923"/>
                <a:ext cx="2463801" cy="339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D2FB224-96A0-BAAE-DE36-E07F6530C60F}"/>
              </a:ext>
            </a:extLst>
          </p:cNvPr>
          <p:cNvSpPr txBox="1"/>
          <p:nvPr/>
        </p:nvSpPr>
        <p:spPr>
          <a:xfrm>
            <a:off x="5956740" y="959346"/>
            <a:ext cx="195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Strain Calculation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37C8038-1FE7-1D59-A613-5D3D5E2E34B9}"/>
                  </a:ext>
                </a:extLst>
              </p:cNvPr>
              <p:cNvSpPr/>
              <p:nvPr/>
            </p:nvSpPr>
            <p:spPr>
              <a:xfrm>
                <a:off x="5918198" y="4203270"/>
                <a:ext cx="2285998" cy="307776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𝑃𝑠𝑒𝑢𝑑𝑜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𝐼𝑛𝑣𝑒𝑟𝑠𝑒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37C8038-1FE7-1D59-A613-5D3D5E2E3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198" y="4203270"/>
                <a:ext cx="2285998" cy="307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151CDAE-F1E1-859D-A87F-D881C61B5212}"/>
              </a:ext>
            </a:extLst>
          </p:cNvPr>
          <p:cNvSpPr txBox="1"/>
          <p:nvPr/>
        </p:nvSpPr>
        <p:spPr>
          <a:xfrm>
            <a:off x="6157114" y="3895493"/>
            <a:ext cx="195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Load Prediction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399DBB7-78A8-FA41-6AEF-F19C3F2722A8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4368795" y="1276174"/>
            <a:ext cx="508006" cy="6901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1D57A95-646F-EC7E-8079-E56082129D5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368795" y="1276174"/>
            <a:ext cx="508006" cy="12966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60045C6-1DFA-9487-364E-3CFF2ECC47A2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5400000">
            <a:off x="6201411" y="1608737"/>
            <a:ext cx="703580" cy="762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EAB8FC6-2FCB-155A-FB71-C4DFD91A4582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16200000" flipH="1">
            <a:off x="7234062" y="1338086"/>
            <a:ext cx="695678" cy="129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FF79BC4-725B-0702-9890-CA0988C439FF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 rot="5400000">
            <a:off x="7026214" y="2597208"/>
            <a:ext cx="1238371" cy="1168404"/>
          </a:xfrm>
          <a:prstGeom prst="bentConnector3">
            <a:avLst>
              <a:gd name="adj1" fmla="val 7689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8B3D39CE-45AB-0DB8-5B5B-0410BFBE37D1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16200000" flipH="1">
            <a:off x="6325527" y="3064926"/>
            <a:ext cx="582344" cy="888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8CE351-ABA3-BB9F-6F46-DDB9352A969F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6172201" y="2570127"/>
            <a:ext cx="0" cy="308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5F044B-FB37-17B7-A56A-32C88E675118}"/>
              </a:ext>
            </a:extLst>
          </p:cNvPr>
          <p:cNvSpPr txBox="1"/>
          <p:nvPr/>
        </p:nvSpPr>
        <p:spPr>
          <a:xfrm>
            <a:off x="1093074" y="3027521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Thermal Load Condition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59C39B-CBB7-0538-FEA9-1067F169DA1A}"/>
              </a:ext>
            </a:extLst>
          </p:cNvPr>
          <p:cNvSpPr/>
          <p:nvPr/>
        </p:nvSpPr>
        <p:spPr>
          <a:xfrm>
            <a:off x="272388" y="3074341"/>
            <a:ext cx="4114800" cy="1585969"/>
          </a:xfrm>
          <a:prstGeom prst="rect">
            <a:avLst/>
          </a:prstGeom>
          <a:solidFill>
            <a:schemeClr val="bg1">
              <a:alpha val="1507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D1BD1CE-9353-90C3-2AB4-B4E70F1E25CD}"/>
                  </a:ext>
                </a:extLst>
              </p:cNvPr>
              <p:cNvSpPr/>
              <p:nvPr/>
            </p:nvSpPr>
            <p:spPr>
              <a:xfrm>
                <a:off x="570622" y="3488810"/>
                <a:ext cx="3421550" cy="339329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𝐿𝑖𝑛𝑒𝑎𝑟</m:t>
                      </m:r>
                      <m:r>
                        <a:rPr lang="en-US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𝑇𝑒𝑚𝑝𝑒𝑟𝑎𝑡𝑢𝑟𝑒</m:t>
                      </m:r>
                      <m:r>
                        <a:rPr lang="en-US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𝐸𝑥𝑝𝑎𝑛𝑠𝑖𝑜𝑛</m:t>
                      </m:r>
                      <m:r>
                        <a:rPr lang="en-US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D1BD1CE-9353-90C3-2AB4-B4E70F1E2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2" y="3488810"/>
                <a:ext cx="3421550" cy="3393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C6DADF-3A13-5E52-2CC2-6FD62AD276F8}"/>
                  </a:ext>
                </a:extLst>
              </p:cNvPr>
              <p:cNvSpPr/>
              <p:nvPr/>
            </p:nvSpPr>
            <p:spPr>
              <a:xfrm>
                <a:off x="570622" y="4002200"/>
                <a:ext cx="3421550" cy="339329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𝑛𝑖𝑓𝑜𝑟𝑚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𝑇𝑒𝑚𝑝𝑒𝑟𝑎𝑡𝑢𝑟𝑒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C6DADF-3A13-5E52-2CC2-6FD62AD27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22" y="4002200"/>
                <a:ext cx="3421550" cy="339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F3508BB-8730-11A0-A676-42BBB569B710}"/>
              </a:ext>
            </a:extLst>
          </p:cNvPr>
          <p:cNvCxnSpPr>
            <a:cxnSpLocks/>
            <a:stCxn id="25" idx="3"/>
            <a:endCxn id="19" idx="1"/>
          </p:cNvCxnSpPr>
          <p:nvPr/>
        </p:nvCxnSpPr>
        <p:spPr>
          <a:xfrm flipV="1">
            <a:off x="4387188" y="1276174"/>
            <a:ext cx="489613" cy="2591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75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F4E7-9FFF-6BAE-B06B-E814C32B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Thermal Load Prediction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1ABAD1-D818-3919-6E34-30E24FADF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43"/>
          <a:stretch/>
        </p:blipFill>
        <p:spPr>
          <a:xfrm>
            <a:off x="76200" y="1809750"/>
            <a:ext cx="4419600" cy="3000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DD635-D036-0543-9CC0-B0C5A34B5BCF}"/>
                  </a:ext>
                </a:extLst>
              </p:cNvPr>
              <p:cNvSpPr txBox="1"/>
              <p:nvPr/>
            </p:nvSpPr>
            <p:spPr>
              <a:xfrm>
                <a:off x="4953000" y="2079287"/>
                <a:ext cx="3744862" cy="327462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{</m:t>
                        </m:r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𝜖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𝑠</m:t>
                        </m:r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 ×</m:t>
                        </m:r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𝑡</m:t>
                        </m:r>
                      </m:sub>
                    </m:sSub>
                    <m:r>
                      <a:rPr lang="en-US" sz="1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}=</m:t>
                    </m:r>
                    <m:nary>
                      <m:naryPr>
                        <m:chr m:val="∑"/>
                        <m:ctrlP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𝑛</m:t>
                        </m:r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4</m:t>
                        </m:r>
                      </m:sup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×</m:t>
                                </m:r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120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+</m:t>
                    </m:r>
                    <m:r>
                      <a:rPr lang="en-US" sz="1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𝛼</m:t>
                    </m:r>
                    <m:r>
                      <m:rPr>
                        <m:sty m:val="p"/>
                      </m:rPr>
                      <a:rPr lang="en-US" sz="120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Δ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𝑇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2">
                        <a:lumMod val="10000"/>
                      </a:schemeClr>
                    </a:solidFill>
                    <a:latin typeface="Times New Roman"/>
                    <a:cs typeface="Times New Roman"/>
                  </a:rPr>
                  <a:t> 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&lt;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𝑙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𝑓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2">
                      <a:lumMod val="10000"/>
                    </a:schemeClr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DD635-D036-0543-9CC0-B0C5A34B5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079287"/>
                <a:ext cx="3744862" cy="327462"/>
              </a:xfrm>
              <a:prstGeom prst="rect">
                <a:avLst/>
              </a:prstGeom>
              <a:blipFill>
                <a:blip r:embed="rId3"/>
                <a:stretch>
                  <a:fillRect t="-58621" b="-1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84F3E-EB6E-ED3F-4D3F-51E3A768C341}"/>
                  </a:ext>
                </a:extLst>
              </p:cNvPr>
              <p:cNvSpPr txBox="1"/>
              <p:nvPr/>
            </p:nvSpPr>
            <p:spPr>
              <a:xfrm>
                <a:off x="4539431" y="3033088"/>
                <a:ext cx="4572000" cy="276999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 ×</m:t>
                            </m:r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1200" i="1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𝑖</m:t>
                            </m:r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 ×</m:t>
                            </m:r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𝑛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1×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𝑎</m:t>
                                </m:r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×</m:t>
                                </m:r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1×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n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,</m:t>
                                </m:r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𝑎</m:t>
                                </m:r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×</m:t>
                                </m:r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) ⋅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1×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 i="1">
                                            <a:solidFill>
                                              <a:schemeClr val="tx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,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𝑎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 ×</m:t>
                                    </m:r>
                                    <m:r>
                                      <a:rPr lang="en-US" sz="1200" i="1">
                                        <a:solidFill>
                                          <a:schemeClr val="tx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200" i="1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200" i="1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  </m:t>
                            </m:r>
                          </m:e>
                        </m:d>
                      </m:e>
                      <m:sup>
                        <m:r>
                          <a:rPr lang="en-US" sz="1200" i="1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chemeClr val="tx2">
                        <a:lumMod val="1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984F3E-EB6E-ED3F-4D3F-51E3A768C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431" y="3033088"/>
                <a:ext cx="4572000" cy="276999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1701F-4FB3-2568-F04F-CD855591AAE7}"/>
                  </a:ext>
                </a:extLst>
              </p:cNvPr>
              <p:cNvSpPr txBox="1"/>
              <p:nvPr/>
            </p:nvSpPr>
            <p:spPr>
              <a:xfrm>
                <a:off x="5488680" y="3703821"/>
                <a:ext cx="2673501" cy="304058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20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Δ</m:t>
                              </m:r>
                              <m: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⋅</m:t>
                          </m:r>
                          <m: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</m:d>
                      <m:r>
                        <a:rPr lang="en-US" sz="1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⋅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𝜖</m:t>
                          </m:r>
                        </m:e>
                      </m:d>
                      <m:r>
                        <a:rPr lang="en-US" sz="1200" i="1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+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2">
                      <a:lumMod val="10000"/>
                    </a:schemeClr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21701F-4FB3-2568-F04F-CD855591A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680" y="3703821"/>
                <a:ext cx="2673501" cy="304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799B41-D233-634F-3999-D2B285634C6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825431" y="2406749"/>
            <a:ext cx="0" cy="626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9D982D-0793-C8F9-B29E-D17C29B1AB5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825431" y="3310087"/>
            <a:ext cx="0" cy="39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55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Initial Concept 3X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dirty="0"/>
              <a:t>2 stage hypersonic vehicle used as a benchmark for high-fidelity CFD simulations</a:t>
            </a:r>
          </a:p>
          <a:p>
            <a:r>
              <a:rPr lang="en-US" sz="1200" dirty="0"/>
              <a:t>This project is part of the NASA/AFOSR ULI program</a:t>
            </a:r>
          </a:p>
          <a:p>
            <a:r>
              <a:rPr lang="en-US" sz="1200" dirty="0"/>
              <a:t>The main objective of this project is to implement a scientific ML algorithm that can predict vehicle deformation, aerodynamic load, and thermal load by using a network of internal sensors</a:t>
            </a:r>
          </a:p>
        </p:txBody>
      </p:sp>
      <p:pic>
        <p:nvPicPr>
          <p:cNvPr id="3" name="Picture 2" descr="A machine with text above it&#10;&#10;Description automatically generated with medium confidence">
            <a:extLst>
              <a:ext uri="{FF2B5EF4-FFF2-40B4-BE49-F238E27FC236}">
                <a16:creationId xmlns:a16="http://schemas.microsoft.com/office/drawing/2014/main" id="{1DEF9EA4-A0CB-1CF5-BAC0-8AD948E9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" t="5924" r="1961" b="3049"/>
          <a:stretch/>
        </p:blipFill>
        <p:spPr>
          <a:xfrm>
            <a:off x="2026652" y="2647950"/>
            <a:ext cx="509069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diagram of a rocket&#10;&#10;Description automatically generated">
            <a:extLst>
              <a:ext uri="{FF2B5EF4-FFF2-40B4-BE49-F238E27FC236}">
                <a16:creationId xmlns:a16="http://schemas.microsoft.com/office/drawing/2014/main" id="{26E6EA89-FEC0-ACA4-F22D-7CC936491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90750"/>
            <a:ext cx="3352800" cy="2831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F03907-4F7B-9EC1-9F76-C9D6D7E2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86" y="459426"/>
            <a:ext cx="8229601" cy="490796"/>
          </a:xfrm>
        </p:spPr>
        <p:txBody>
          <a:bodyPr anchor="ctr">
            <a:noAutofit/>
          </a:bodyPr>
          <a:lstStyle/>
          <a:p>
            <a:r>
              <a:rPr lang="en-US" sz="2800" dirty="0"/>
              <a:t>Simplifying IC3x as a Beam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F7063-4E4D-2F9E-DC68-444496694F3E}"/>
              </a:ext>
            </a:extLst>
          </p:cNvPr>
          <p:cNvSpPr txBox="1"/>
          <p:nvPr/>
        </p:nvSpPr>
        <p:spPr>
          <a:xfrm>
            <a:off x="353686" y="987959"/>
            <a:ext cx="4169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beam model can be created based on the flexural rigidity of the sensor’s location.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simplification allows the use of Euler-Bernoulli Beam equation to calculate strain</a:t>
            </a:r>
          </a:p>
        </p:txBody>
      </p:sp>
      <p:pic>
        <p:nvPicPr>
          <p:cNvPr id="4" name="Picture 3" descr="A graph with black dots&#10;&#10;Description automatically generated">
            <a:extLst>
              <a:ext uri="{FF2B5EF4-FFF2-40B4-BE49-F238E27FC236}">
                <a16:creationId xmlns:a16="http://schemas.microsoft.com/office/drawing/2014/main" id="{244B607F-378E-A7A4-792A-CDBE301C4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15" y="1175552"/>
            <a:ext cx="4102785" cy="3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6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B791E4-97B1-8277-0BBF-78B978F3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86" y="459426"/>
            <a:ext cx="8229601" cy="490796"/>
          </a:xfrm>
        </p:spPr>
        <p:txBody>
          <a:bodyPr anchor="ctr">
            <a:noAutofit/>
          </a:bodyPr>
          <a:lstStyle/>
          <a:p>
            <a:r>
              <a:rPr lang="en-US" sz="2800" dirty="0"/>
              <a:t>Simplifying IC3x as a Beam Model</a:t>
            </a:r>
          </a:p>
        </p:txBody>
      </p:sp>
      <p:pic>
        <p:nvPicPr>
          <p:cNvPr id="6" name="Picture 5" descr="A diagram of a sensor number&#10;&#10;Description automatically generated">
            <a:extLst>
              <a:ext uri="{FF2B5EF4-FFF2-40B4-BE49-F238E27FC236}">
                <a16:creationId xmlns:a16="http://schemas.microsoft.com/office/drawing/2014/main" id="{F18D5977-5022-EC0A-8B37-44675C414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94" y="1047750"/>
            <a:ext cx="6575811" cy="38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86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2" name="Content Placeholder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2CE7E94F-7D64-78D8-A3F1-010DE9EC2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3873" y="1469845"/>
            <a:ext cx="3797225" cy="24371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21448E-631F-773C-A2FA-A2FF6711BBED}"/>
              </a:ext>
            </a:extLst>
          </p:cNvPr>
          <p:cNvSpPr txBox="1"/>
          <p:nvPr/>
        </p:nvSpPr>
        <p:spPr>
          <a:xfrm>
            <a:off x="1017269" y="4183380"/>
            <a:ext cx="74980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https://github.com/brandoncruz122/Load-Predictor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44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Python Modules Used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854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0C07D-020C-1FDD-2881-13903284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Coefficient Matrix</a:t>
            </a:r>
          </a:p>
        </p:txBody>
      </p:sp>
      <p:pic>
        <p:nvPicPr>
          <p:cNvPr id="5" name="Picture 4" descr="A graph of a load&#10;&#10;Description automatically generated with medium confidence">
            <a:extLst>
              <a:ext uri="{FF2B5EF4-FFF2-40B4-BE49-F238E27FC236}">
                <a16:creationId xmlns:a16="http://schemas.microsoft.com/office/drawing/2014/main" id="{318A6501-3BB2-3B93-1B45-938DE5E6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81150"/>
            <a:ext cx="4172592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06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0E43-BC4B-8C3D-C0D2-67A2EE02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2F5759A9-E441-669E-3E16-E36223D18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57350"/>
            <a:ext cx="4758971" cy="3183420"/>
          </a:xfrm>
          <a:prstGeom prst="rect">
            <a:avLst/>
          </a:prstGeom>
        </p:spPr>
      </p:pic>
      <p:pic>
        <p:nvPicPr>
          <p:cNvPr id="9" name="Picture 8" descr="A graph of a load&#10;&#10;Description automatically generated with medium confidence">
            <a:extLst>
              <a:ext uri="{FF2B5EF4-FFF2-40B4-BE49-F238E27FC236}">
                <a16:creationId xmlns:a16="http://schemas.microsoft.com/office/drawing/2014/main" id="{11050733-B3B0-0789-7F5F-76C7801E4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018" y="1657350"/>
            <a:ext cx="4077639" cy="31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6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29D2-9DAE-4610-8A07-1494100B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(No-Noise)</a:t>
            </a:r>
          </a:p>
        </p:txBody>
      </p:sp>
      <p:pic>
        <p:nvPicPr>
          <p:cNvPr id="5" name="Picture 4" descr="A screenshot of a test&#10;&#10;Description automatically generated">
            <a:extLst>
              <a:ext uri="{FF2B5EF4-FFF2-40B4-BE49-F238E27FC236}">
                <a16:creationId xmlns:a16="http://schemas.microsoft.com/office/drawing/2014/main" id="{F0074D0B-FC3F-2704-FC90-A355F8600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33550"/>
            <a:ext cx="4085008" cy="3088071"/>
          </a:xfrm>
          <a:prstGeom prst="rect">
            <a:avLst/>
          </a:prstGeom>
        </p:spPr>
      </p:pic>
      <p:pic>
        <p:nvPicPr>
          <p:cNvPr id="7" name="Picture 6" descr="A graph of a load&#10;&#10;Description automatically generated with medium confidence">
            <a:extLst>
              <a:ext uri="{FF2B5EF4-FFF2-40B4-BE49-F238E27FC236}">
                <a16:creationId xmlns:a16="http://schemas.microsoft.com/office/drawing/2014/main" id="{EB9E71B0-B5F3-37FE-5EA1-C3B56D9E7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3550"/>
            <a:ext cx="4045600" cy="31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5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4C3B-1F1F-901F-4CF3-842F0C65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(Noise)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C70D399-61A5-936D-8605-3B594DC97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57350"/>
            <a:ext cx="4140846" cy="3082223"/>
          </a:xfrm>
          <a:prstGeom prst="rect">
            <a:avLst/>
          </a:prstGeom>
        </p:spPr>
      </p:pic>
      <p:pic>
        <p:nvPicPr>
          <p:cNvPr id="7" name="Picture 6" descr="A graph of a load&#10;&#10;Description automatically generated with medium confidence">
            <a:extLst>
              <a:ext uri="{FF2B5EF4-FFF2-40B4-BE49-F238E27FC236}">
                <a16:creationId xmlns:a16="http://schemas.microsoft.com/office/drawing/2014/main" id="{07494FC4-6735-33FE-ED4B-C083F3E77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80" y="1657351"/>
            <a:ext cx="4061620" cy="30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12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7D01-C6DC-86D5-7C7F-78CD12E4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Noise-Study</a:t>
            </a:r>
          </a:p>
        </p:txBody>
      </p:sp>
      <p:pic>
        <p:nvPicPr>
          <p:cNvPr id="5" name="Picture 4" descr="A graph of a load&#10;&#10;Description automatically generated">
            <a:extLst>
              <a:ext uri="{FF2B5EF4-FFF2-40B4-BE49-F238E27FC236}">
                <a16:creationId xmlns:a16="http://schemas.microsoft.com/office/drawing/2014/main" id="{9D16A72D-10C7-5107-2BD1-3E996A619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52550"/>
            <a:ext cx="4572000" cy="3645495"/>
          </a:xfrm>
          <a:prstGeom prst="rect">
            <a:avLst/>
          </a:prstGeom>
        </p:spPr>
      </p:pic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4B6D2FD-DB77-7A68-3072-931B9D85C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14350"/>
            <a:ext cx="3440430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B0C5FB-9319-D267-2B47-F00FDB9CC8D1}"/>
                  </a:ext>
                </a:extLst>
              </p:cNvPr>
              <p:cNvSpPr txBox="1"/>
              <p:nvPr/>
            </p:nvSpPr>
            <p:spPr>
              <a:xfrm>
                <a:off x="5486400" y="3333750"/>
                <a:ext cx="30775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B0C5FB-9319-D267-2B47-F00FDB9CC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3333750"/>
                <a:ext cx="3077573" cy="369332"/>
              </a:xfrm>
              <a:prstGeom prst="rect">
                <a:avLst/>
              </a:prstGeom>
              <a:blipFill>
                <a:blip r:embed="rId5"/>
                <a:stretch>
                  <a:fillRect r="-198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F707C6-5B31-5844-EA12-9349EFF60D01}"/>
                  </a:ext>
                </a:extLst>
              </p:cNvPr>
              <p:cNvSpPr txBox="1"/>
              <p:nvPr/>
            </p:nvSpPr>
            <p:spPr>
              <a:xfrm>
                <a:off x="4953000" y="3810634"/>
                <a:ext cx="4572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bg1"/>
                    </a:solidFill>
                  </a:rPr>
                  <a:t>Define the Variance-Covariance matrix of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𝑙𝑒𝑣𝑒𝑙</m:t>
                    </m:r>
                  </m:oMath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pPr lvl="1"/>
                <a:endParaRPr lang="en-US" sz="12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𝑓𝑜𝑟𝑐𝑒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F707C6-5B31-5844-EA12-9349EFF60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810634"/>
                <a:ext cx="4572000" cy="830997"/>
              </a:xfrm>
              <a:prstGeom prst="rect">
                <a:avLst/>
              </a:prstGeom>
              <a:blipFill>
                <a:blip r:embed="rId6"/>
                <a:stretch>
                  <a:fillRect t="-735" b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848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EC98-D9DE-897E-9CBB-F7C36834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Prediction</a:t>
            </a:r>
          </a:p>
        </p:txBody>
      </p:sp>
      <p:pic>
        <p:nvPicPr>
          <p:cNvPr id="5" name="Picture 4" descr="A graph showing a load&#10;&#10;Description automatically generated">
            <a:extLst>
              <a:ext uri="{FF2B5EF4-FFF2-40B4-BE49-F238E27FC236}">
                <a16:creationId xmlns:a16="http://schemas.microsoft.com/office/drawing/2014/main" id="{3CF052D3-EEE8-3019-BC2C-D3EACB26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28750"/>
            <a:ext cx="5486400" cy="35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7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DB718E-6400-D67A-B2D1-7A09377CF0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Effect of 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by 30 cm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DB718E-6400-D67A-B2D1-7A09377CF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963" t="-10000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rocket&#10;&#10;Description automatically generated">
            <a:extLst>
              <a:ext uri="{FF2B5EF4-FFF2-40B4-BE49-F238E27FC236}">
                <a16:creationId xmlns:a16="http://schemas.microsoft.com/office/drawing/2014/main" id="{2249FF90-540A-12AA-112B-1EA373AA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581150"/>
            <a:ext cx="4114800" cy="347558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46F825F-7F3D-AA49-E15F-054138D1DFED}"/>
              </a:ext>
            </a:extLst>
          </p:cNvPr>
          <p:cNvSpPr/>
          <p:nvPr/>
        </p:nvSpPr>
        <p:spPr>
          <a:xfrm>
            <a:off x="4445876" y="4781550"/>
            <a:ext cx="533400" cy="1524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205F65-4462-10A7-21AB-54808209FD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Effect of 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by 30 cm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205F65-4462-10A7-21AB-54808209F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63" t="-10000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blue and green squares&#10;&#10;Description automatically generated with medium confidence">
            <a:extLst>
              <a:ext uri="{FF2B5EF4-FFF2-40B4-BE49-F238E27FC236}">
                <a16:creationId xmlns:a16="http://schemas.microsoft.com/office/drawing/2014/main" id="{E2AA4FFF-5C68-6891-C9AA-EB867530F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33550"/>
            <a:ext cx="3869585" cy="2952750"/>
          </a:xfrm>
        </p:spPr>
      </p:pic>
      <p:pic>
        <p:nvPicPr>
          <p:cNvPr id="8" name="Picture 7" descr="A graph of a load&#10;&#10;Description automatically generated with medium confidence">
            <a:extLst>
              <a:ext uri="{FF2B5EF4-FFF2-40B4-BE49-F238E27FC236}">
                <a16:creationId xmlns:a16="http://schemas.microsoft.com/office/drawing/2014/main" id="{969A4440-7CE3-8DF3-BC73-936F4AAD9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44718"/>
            <a:ext cx="3782174" cy="295275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D408AD79-5FB1-9D0A-4988-A7FE3E7BE580}"/>
              </a:ext>
            </a:extLst>
          </p:cNvPr>
          <p:cNvSpPr/>
          <p:nvPr/>
        </p:nvSpPr>
        <p:spPr>
          <a:xfrm>
            <a:off x="4010774" y="2800350"/>
            <a:ext cx="866026" cy="533400"/>
          </a:xfrm>
          <a:prstGeom prst="rightArrow">
            <a:avLst/>
          </a:prstGeom>
          <a:solidFill>
            <a:srgbClr val="C00000"/>
          </a:solidFill>
          <a:ln>
            <a:solidFill>
              <a:srgbClr val="C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5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BB051D-4DF8-63B4-CE3D-12C4C2092D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Effect of 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by 30 cm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BB051D-4DF8-63B4-CE3D-12C4C2092D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63" t="-10000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load&#10;&#10;Description automatically generated with medium confidence">
            <a:extLst>
              <a:ext uri="{FF2B5EF4-FFF2-40B4-BE49-F238E27FC236}">
                <a16:creationId xmlns:a16="http://schemas.microsoft.com/office/drawing/2014/main" id="{8D8416BA-F6E8-CB90-26AC-BB9E6E0A5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40624"/>
            <a:ext cx="3551222" cy="2647950"/>
          </a:xfrm>
          <a:prstGeom prst="rect">
            <a:avLst/>
          </a:prstGeom>
        </p:spPr>
      </p:pic>
      <p:pic>
        <p:nvPicPr>
          <p:cNvPr id="7" name="Picture 6" descr="A graph of a load&#10;&#10;Description automatically generated with medium confidence">
            <a:extLst>
              <a:ext uri="{FF2B5EF4-FFF2-40B4-BE49-F238E27FC236}">
                <a16:creationId xmlns:a16="http://schemas.microsoft.com/office/drawing/2014/main" id="{097A6B3A-3064-7FF9-B027-1F6912C7E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6786"/>
            <a:ext cx="3657600" cy="277562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449D7F5-6271-AFA1-2F26-473DCE2AC696}"/>
              </a:ext>
            </a:extLst>
          </p:cNvPr>
          <p:cNvSpPr/>
          <p:nvPr/>
        </p:nvSpPr>
        <p:spPr>
          <a:xfrm>
            <a:off x="4163174" y="2800350"/>
            <a:ext cx="866026" cy="533400"/>
          </a:xfrm>
          <a:prstGeom prst="rightArrow">
            <a:avLst/>
          </a:prstGeom>
          <a:solidFill>
            <a:srgbClr val="C00000"/>
          </a:solidFill>
          <a:ln>
            <a:solidFill>
              <a:srgbClr val="C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9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0246E-A8F1-9F39-110F-553B37B756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Effect of moving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by 30 cm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30246E-A8F1-9F39-110F-553B37B75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963" t="-10000" b="-2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load&#10;&#10;Description automatically generated with medium confidence">
            <a:extLst>
              <a:ext uri="{FF2B5EF4-FFF2-40B4-BE49-F238E27FC236}">
                <a16:creationId xmlns:a16="http://schemas.microsoft.com/office/drawing/2014/main" id="{62F268A0-185B-5DF0-B964-212FF50D4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31" y="1747146"/>
            <a:ext cx="4020207" cy="3173208"/>
          </a:xfrm>
          <a:prstGeom prst="rect">
            <a:avLst/>
          </a:prstGeom>
        </p:spPr>
      </p:pic>
      <p:pic>
        <p:nvPicPr>
          <p:cNvPr id="6" name="Picture 5" descr="A graph of a load&#10;&#10;Description automatically generated">
            <a:extLst>
              <a:ext uri="{FF2B5EF4-FFF2-40B4-BE49-F238E27FC236}">
                <a16:creationId xmlns:a16="http://schemas.microsoft.com/office/drawing/2014/main" id="{824E4F57-27E2-F2F2-A7E7-60EC60CDF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3" y="1747146"/>
            <a:ext cx="3979681" cy="317320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119756B-E1E7-6803-FFDF-7520E3757DE0}"/>
              </a:ext>
            </a:extLst>
          </p:cNvPr>
          <p:cNvSpPr/>
          <p:nvPr/>
        </p:nvSpPr>
        <p:spPr>
          <a:xfrm>
            <a:off x="4042305" y="2800350"/>
            <a:ext cx="866026" cy="533400"/>
          </a:xfrm>
          <a:prstGeom prst="rightArrow">
            <a:avLst/>
          </a:prstGeom>
          <a:solidFill>
            <a:srgbClr val="C00000"/>
          </a:solidFill>
          <a:ln>
            <a:solidFill>
              <a:srgbClr val="C013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0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A21BC-1DC7-C30F-9C5C-8B0DE16B42A1}"/>
              </a:ext>
            </a:extLst>
          </p:cNvPr>
          <p:cNvSpPr txBox="1"/>
          <p:nvPr/>
        </p:nvSpPr>
        <p:spPr>
          <a:xfrm>
            <a:off x="211397" y="1422351"/>
            <a:ext cx="5181600" cy="34624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Problem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Traditionally, input forces are directly measured using load cells. However, in many instances, direct load measurement is either impossible or inaccurate, especially for vehicles moving at high speeds like hypersonic missiles.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Solution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 the linear elastic case, a set of loads will uniquely deform a structure; this deformation can be measured using strain. By using these unique strains as input, an ML code can be created that predicts loads based on strain.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3EB8C-3DAE-75CA-2B92-2F481B199ECF}"/>
              </a:ext>
            </a:extLst>
          </p:cNvPr>
          <p:cNvSpPr txBox="1"/>
          <p:nvPr/>
        </p:nvSpPr>
        <p:spPr>
          <a:xfrm>
            <a:off x="2780471" y="4763328"/>
            <a:ext cx="3935895" cy="2161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 descr="A blue and green rocket&#10;&#10;Description automatically generated">
            <a:extLst>
              <a:ext uri="{FF2B5EF4-FFF2-40B4-BE49-F238E27FC236}">
                <a16:creationId xmlns:a16="http://schemas.microsoft.com/office/drawing/2014/main" id="{25542CE6-48B5-723C-3B71-CA6C383A1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97" y="809270"/>
            <a:ext cx="3505200" cy="1562228"/>
          </a:xfrm>
          <a:prstGeom prst="rect">
            <a:avLst/>
          </a:prstGeom>
        </p:spPr>
      </p:pic>
      <p:pic>
        <p:nvPicPr>
          <p:cNvPr id="12" name="Picture 11" descr="A jet flying in the sky&#10;&#10;Description automatically generated">
            <a:extLst>
              <a:ext uri="{FF2B5EF4-FFF2-40B4-BE49-F238E27FC236}">
                <a16:creationId xmlns:a16="http://schemas.microsoft.com/office/drawing/2014/main" id="{FDD8FA8D-6955-4FF0-A5AF-376B00188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45" y="2434221"/>
            <a:ext cx="3181350" cy="19180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7F0161-BED0-ECF0-9F02-7765DC2B93D1}"/>
              </a:ext>
            </a:extLst>
          </p:cNvPr>
          <p:cNvSpPr txBox="1"/>
          <p:nvPr/>
        </p:nvSpPr>
        <p:spPr>
          <a:xfrm>
            <a:off x="5181600" y="448589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fast.ae.utexas.edu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56469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6926-5CCE-ACCD-CE77-6845F7F4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9CAF-437E-89A6-9D18-665AFD9EC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This technique is restricted to the linearly elastic structure</a:t>
            </a:r>
          </a:p>
          <a:p>
            <a:r>
              <a:rPr lang="en-US" dirty="0"/>
              <a:t>Users can only apply up to 4 points loads</a:t>
            </a:r>
          </a:p>
          <a:p>
            <a:pPr lvl="1"/>
            <a:r>
              <a:rPr lang="en-US" dirty="0"/>
              <a:t>The next version will incorporate distributed loading conditions in addition to multiple-point loads.</a:t>
            </a:r>
          </a:p>
          <a:p>
            <a:r>
              <a:rPr lang="en-US" dirty="0"/>
              <a:t>The structure has to be clamped, i.e. no free-free boundary condition.</a:t>
            </a:r>
          </a:p>
          <a:p>
            <a:r>
              <a:rPr lang="en-US" dirty="0"/>
              <a:t>Current algorithm only works in static case</a:t>
            </a:r>
          </a:p>
          <a:p>
            <a:pPr lvl="1"/>
            <a:r>
              <a:rPr lang="en-US" dirty="0"/>
              <a:t>The next version would include time-varying loads and inertial component to conduct structural dynamic studies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78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We have successfully made and trained a ML model to predict applied loads on a model</a:t>
            </a:r>
          </a:p>
          <a:p>
            <a:r>
              <a:rPr lang="en-US" dirty="0">
                <a:cs typeface="Arial"/>
              </a:rPr>
              <a:t>We have added a GUI to ease user workflow</a:t>
            </a:r>
          </a:p>
          <a:p>
            <a:r>
              <a:rPr lang="en-US" dirty="0">
                <a:cs typeface="Arial"/>
              </a:rPr>
              <a:t>We have validated the model using the test data sets and have found good agreement between predictions and results</a:t>
            </a:r>
          </a:p>
        </p:txBody>
      </p:sp>
    </p:spTree>
    <p:extLst>
      <p:ext uri="{BB962C8B-B14F-4D97-AF65-F5344CB8AC3E}">
        <p14:creationId xmlns:p14="http://schemas.microsoft.com/office/powerpoint/2010/main" val="3865437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4547-3556-6D6C-AAA6-63873721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3424-E131-1150-0646-52312526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cs typeface="Arial"/>
              </a:rPr>
              <a:t>Python, Real. </a:t>
            </a:r>
            <a:r>
              <a:rPr lang="en-US" i="1" dirty="0">
                <a:cs typeface="Arial"/>
              </a:rPr>
              <a:t>GUI Programming With </a:t>
            </a:r>
            <a:r>
              <a:rPr lang="en-US" i="1" dirty="0" err="1">
                <a:cs typeface="Arial"/>
              </a:rPr>
              <a:t>PyQt</a:t>
            </a:r>
            <a:r>
              <a:rPr lang="en-US" i="1" dirty="0">
                <a:cs typeface="Arial"/>
              </a:rPr>
              <a:t> (Learning Path) – Real Python</a:t>
            </a:r>
            <a:r>
              <a:rPr lang="en-US" dirty="0">
                <a:cs typeface="Arial"/>
              </a:rPr>
              <a:t>. </a:t>
            </a:r>
            <a:r>
              <a:rPr lang="en-US" dirty="0">
                <a:cs typeface="Arial"/>
                <a:hlinkClick r:id="rId2"/>
              </a:rPr>
              <a:t>https://realpython.com/learning-paths/pyqt-gui-programming/</a:t>
            </a:r>
            <a:r>
              <a:rPr lang="en-US" dirty="0">
                <a:cs typeface="Arial"/>
              </a:rPr>
              <a:t>. Accessed 15 Nov. 2023.</a:t>
            </a:r>
          </a:p>
          <a:p>
            <a:r>
              <a:rPr lang="en-US" dirty="0">
                <a:cs typeface="Arial"/>
              </a:rPr>
              <a:t>Yang, Haitao, et al. “Automatic Strain Sensor Design via Active Learning and Data Augmentation for Soft Machines.” </a:t>
            </a:r>
            <a:r>
              <a:rPr lang="en-US" i="1" dirty="0">
                <a:cs typeface="Arial"/>
              </a:rPr>
              <a:t>Nature Machine Intelligence</a:t>
            </a:r>
            <a:r>
              <a:rPr lang="en-US" dirty="0">
                <a:cs typeface="Arial"/>
              </a:rPr>
              <a:t>, vol. 4, no. 1, Jan. 2022, pp. 84–94. </a:t>
            </a:r>
            <a:r>
              <a:rPr lang="en-US" i="1" dirty="0">
                <a:cs typeface="Arial"/>
                <a:hlinkClick r:id="rId3"/>
              </a:rPr>
              <a:t>www.nature.com</a:t>
            </a:r>
            <a:r>
              <a:rPr lang="en-US" dirty="0">
                <a:cs typeface="Arial"/>
              </a:rPr>
              <a:t>, </a:t>
            </a:r>
            <a:r>
              <a:rPr lang="en-US" dirty="0">
                <a:cs typeface="Arial"/>
                <a:hlinkClick r:id="rId4"/>
              </a:rPr>
              <a:t>https://doi.org/10.1038/s42256-021-00434-8</a:t>
            </a:r>
            <a:r>
              <a:rPr lang="en-US" dirty="0">
                <a:cs typeface="Arial"/>
              </a:rPr>
              <a:t>.</a:t>
            </a:r>
          </a:p>
          <a:p>
            <a:r>
              <a:rPr lang="en-US" i="1" dirty="0" err="1">
                <a:cs typeface="Arial"/>
              </a:rPr>
              <a:t>freeCodeCamp.Org</a:t>
            </a:r>
            <a:r>
              <a:rPr lang="en-US" dirty="0">
                <a:cs typeface="Arial"/>
              </a:rPr>
              <a:t>. </a:t>
            </a:r>
            <a:r>
              <a:rPr lang="en-US" dirty="0">
                <a:cs typeface="Arial"/>
                <a:hlinkClick r:id="rId5"/>
              </a:rPr>
              <a:t>https://www.freecodecamp.org/learn/machine-learning-with-python</a:t>
            </a:r>
            <a:r>
              <a:rPr lang="en-US" dirty="0">
                <a:cs typeface="Arial"/>
              </a:rPr>
              <a:t>. Accessed 15 Nov. 2023.</a:t>
            </a:r>
          </a:p>
          <a:p>
            <a:r>
              <a:rPr lang="en-US" i="1" dirty="0">
                <a:cs typeface="Arial"/>
              </a:rPr>
              <a:t>Seaborn</a:t>
            </a:r>
            <a:r>
              <a:rPr lang="en-US" dirty="0">
                <a:cs typeface="Arial"/>
              </a:rPr>
              <a:t>. </a:t>
            </a:r>
            <a:r>
              <a:rPr lang="en-US" dirty="0">
                <a:cs typeface="Arial"/>
                <a:hlinkClick r:id="rId6"/>
              </a:rPr>
              <a:t>https://www.w3schools.com/python/numpy/numpy_random_seaborn.asp</a:t>
            </a:r>
            <a:r>
              <a:rPr lang="en-US" dirty="0">
                <a:cs typeface="Arial"/>
              </a:rPr>
              <a:t>. Accessed 15 Nov. 2023.</a:t>
            </a: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6686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r>
              <a:rPr lang="en-US" sz="2000" dirty="0"/>
              <a:t>Aditya </a:t>
            </a:r>
            <a:r>
              <a:rPr lang="en-US" sz="2000" dirty="0" err="1"/>
              <a:t>Panigrahi</a:t>
            </a:r>
            <a:br>
              <a:rPr lang="en-US" sz="2000" dirty="0"/>
            </a:br>
            <a:r>
              <a:rPr lang="en-US" sz="2000" dirty="0"/>
              <a:t>Brandon Cruz</a:t>
            </a:r>
            <a:br>
              <a:rPr lang="en-US" sz="2000" dirty="0"/>
            </a:br>
            <a:r>
              <a:rPr lang="en-US" sz="2000" dirty="0"/>
              <a:t>Spenser Stark</a:t>
            </a:r>
          </a:p>
        </p:txBody>
      </p:sp>
    </p:spTree>
    <p:extLst>
      <p:ext uri="{BB962C8B-B14F-4D97-AF65-F5344CB8AC3E}">
        <p14:creationId xmlns:p14="http://schemas.microsoft.com/office/powerpoint/2010/main" val="26294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D896-40A3-9318-228B-8474AA6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Delegation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A989-04F4-309C-9890-5E110ABB4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Brandon</a:t>
            </a:r>
          </a:p>
          <a:p>
            <a:pPr lvl="1"/>
            <a:r>
              <a:rPr lang="en-US" dirty="0">
                <a:cs typeface="Arial"/>
              </a:rPr>
              <a:t>User interface and plotting </a:t>
            </a:r>
          </a:p>
          <a:p>
            <a:r>
              <a:rPr lang="en-US" dirty="0">
                <a:cs typeface="Arial"/>
              </a:rPr>
              <a:t>Aditya </a:t>
            </a:r>
          </a:p>
          <a:p>
            <a:pPr lvl="1"/>
            <a:r>
              <a:rPr lang="en-US" dirty="0">
                <a:cs typeface="Arial"/>
              </a:rPr>
              <a:t>Load Prediction algorithm</a:t>
            </a:r>
          </a:p>
          <a:p>
            <a:r>
              <a:rPr lang="en-US" dirty="0">
                <a:cs typeface="Arial"/>
              </a:rPr>
              <a:t>Spenser</a:t>
            </a:r>
          </a:p>
          <a:p>
            <a:pPr lvl="1"/>
            <a:r>
              <a:rPr lang="en-US" dirty="0">
                <a:cs typeface="Arial"/>
              </a:rPr>
              <a:t>Temperature Difference algorithm</a:t>
            </a:r>
          </a:p>
        </p:txBody>
      </p:sp>
    </p:spTree>
    <p:extLst>
      <p:ext uri="{BB962C8B-B14F-4D97-AF65-F5344CB8AC3E}">
        <p14:creationId xmlns:p14="http://schemas.microsoft.com/office/powerpoint/2010/main" val="333759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Used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PyQt</a:t>
            </a:r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Pandas</a:t>
            </a:r>
          </a:p>
          <a:p>
            <a:r>
              <a:rPr lang="en-US" dirty="0"/>
              <a:t>Matplotlib</a:t>
            </a:r>
          </a:p>
          <a:p>
            <a:r>
              <a:rPr lang="en-US" dirty="0"/>
              <a:t>Seaborn</a:t>
            </a:r>
          </a:p>
        </p:txBody>
      </p:sp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04069624-EBDF-3791-1538-80D98854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546" y="2187649"/>
            <a:ext cx="1986960" cy="894464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1A9CD151-E1B8-0F09-670C-28F98F6A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971" y="2883562"/>
            <a:ext cx="1973669" cy="798480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4E00D217-A8AD-F6FD-7610-D59850587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11" y="3404634"/>
            <a:ext cx="2179675" cy="726559"/>
          </a:xfrm>
          <a:prstGeom prst="rect">
            <a:avLst/>
          </a:prstGeom>
        </p:spPr>
      </p:pic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BFF09EAE-79A1-F907-D88B-56F47023A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452" y="4006040"/>
            <a:ext cx="2113222" cy="633517"/>
          </a:xfrm>
          <a:prstGeom prst="rect">
            <a:avLst/>
          </a:prstGeom>
        </p:spPr>
      </p:pic>
      <p:pic>
        <p:nvPicPr>
          <p:cNvPr id="2" name="Picture 1" descr="PyQt - Wikipedia">
            <a:extLst>
              <a:ext uri="{FF2B5EF4-FFF2-40B4-BE49-F238E27FC236}">
                <a16:creationId xmlns:a16="http://schemas.microsoft.com/office/drawing/2014/main" id="{A709E291-9523-FB8D-34B8-0A88A601C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986" y="1459908"/>
            <a:ext cx="1217544" cy="12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19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8347B14-31B0-6774-7725-A7B78FFDCF11}"/>
              </a:ext>
            </a:extLst>
          </p:cNvPr>
          <p:cNvSpPr/>
          <p:nvPr/>
        </p:nvSpPr>
        <p:spPr>
          <a:xfrm>
            <a:off x="2971800" y="4240406"/>
            <a:ext cx="5823663" cy="464944"/>
          </a:xfrm>
          <a:prstGeom prst="rect">
            <a:avLst/>
          </a:prstGeom>
          <a:solidFill>
            <a:schemeClr val="bg1">
              <a:alpha val="23984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AB101B-2B42-C508-B4C1-CDE583A65579}"/>
              </a:ext>
            </a:extLst>
          </p:cNvPr>
          <p:cNvSpPr/>
          <p:nvPr/>
        </p:nvSpPr>
        <p:spPr>
          <a:xfrm>
            <a:off x="4752372" y="1657350"/>
            <a:ext cx="4315428" cy="1956212"/>
          </a:xfrm>
          <a:prstGeom prst="rect">
            <a:avLst/>
          </a:prstGeom>
          <a:solidFill>
            <a:schemeClr val="bg1">
              <a:alpha val="23984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4E9E5-5649-070A-9115-B6D5975D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71C98B-2D0F-ACE8-61B9-94FBFCEE9220}"/>
                  </a:ext>
                </a:extLst>
              </p:cNvPr>
              <p:cNvSpPr txBox="1"/>
              <p:nvPr/>
            </p:nvSpPr>
            <p:spPr>
              <a:xfrm>
                <a:off x="180373" y="1809750"/>
                <a:ext cx="431542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𝜖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: 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𝑆𝑡𝑟𝑎𝑖𝑛</m:t>
                    </m:r>
                  </m:oMath>
                </a14:m>
                <a:endParaRPr lang="en-US" sz="2000" b="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𝑓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: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𝑃𝑜𝑖𝑛𝑡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𝑙𝑜𝑎𝑑</m:t>
                    </m:r>
                  </m:oMath>
                </a14:m>
                <a:endParaRPr lang="en-US" sz="2000" b="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𝐶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𝐹𝑙𝑒𝑥𝑖𝑏𝑖𝑙𝑖𝑡𝑦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𝐶𝑜𝑒𝑓𝑓𝑖𝑐𝑖𝑒𝑛𝑡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𝑀𝑎𝑡𝑟𝑖𝑥</m:t>
                    </m:r>
                  </m:oMath>
                </a14:m>
                <a:endParaRPr lang="en-US" sz="2000" b="0" i="1" dirty="0">
                  <a:solidFill>
                    <a:schemeClr val="bg1"/>
                  </a:solidFill>
                  <a:latin typeface="Cambria Math" panose="02040503050406030204" pitchFamily="18" charset="0"/>
                  <a:cs typeface="Times New Roman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𝑖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: 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𝑆𝑒𝑛𝑠𝑜𝑟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𝑁𝑢𝑚𝑏𝑒𝑟</m:t>
                    </m:r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cs typeface="Times New Roman"/>
                  </a:rPr>
                  <a:t> </a:t>
                </a:r>
                <a:r>
                  <a:rPr lang="en-US" sz="2000" i="1" dirty="0">
                    <a:solidFill>
                      <a:schemeClr val="bg1"/>
                    </a:solidFill>
                    <a:latin typeface="Cambria Math" panose="02040503050406030204" pitchFamily="18" charset="0"/>
                    <a:cs typeface="Times New Roman"/>
                  </a:rPr>
                  <a:t>(1-32)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: 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𝑃𝑜𝑖𝑛𝑡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𝐿𝑜𝑎𝑑</m:t>
                    </m:r>
                  </m:oMath>
                </a14:m>
                <a:r>
                  <a:rPr lang="en-US" sz="2000" b="0" i="1" dirty="0">
                    <a:solidFill>
                      <a:schemeClr val="bg1"/>
                    </a:solidFill>
                    <a:latin typeface="Cambria Math" panose="02040503050406030204" pitchFamily="18" charset="0"/>
                    <a:cs typeface="Times New Roman"/>
                  </a:rPr>
                  <a:t> (1-4)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: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𝑁𝑢𝑚𝑏𝑒𝑟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𝑜𝑓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𝐿𝑜𝑎𝑑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𝑐𝑎𝑠𝑒𝑠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  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71C98B-2D0F-ACE8-61B9-94FBFCEE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73" y="1809750"/>
                <a:ext cx="4315428" cy="1938992"/>
              </a:xfrm>
              <a:prstGeom prst="rect">
                <a:avLst/>
              </a:prstGeom>
              <a:blipFill>
                <a:blip r:embed="rId2"/>
                <a:stretch>
                  <a:fillRect l="-1173" t="-649" b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E7242C-3983-921E-056F-153A9AC9D460}"/>
                  </a:ext>
                </a:extLst>
              </p:cNvPr>
              <p:cNvSpPr txBox="1"/>
              <p:nvPr/>
            </p:nvSpPr>
            <p:spPr>
              <a:xfrm>
                <a:off x="5717662" y="2220742"/>
                <a:ext cx="2403406" cy="33855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×</m:t>
                              </m:r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 ×</m:t>
                              </m:r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{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 ×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}</m:t>
                      </m:r>
                    </m:oMath>
                  </m:oMathPara>
                </a14:m>
                <a:endParaRPr lang="en-US" sz="1600" dirty="0">
                  <a:solidFill>
                    <a:schemeClr val="tx2">
                      <a:lumMod val="10000"/>
                    </a:schemeClr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E7242C-3983-921E-056F-153A9AC9D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62" y="2220742"/>
                <a:ext cx="2403406" cy="33855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EA0AAC-330B-A807-62E0-AFB01FF1D773}"/>
                  </a:ext>
                </a:extLst>
              </p:cNvPr>
              <p:cNvSpPr txBox="1"/>
              <p:nvPr/>
            </p:nvSpPr>
            <p:spPr>
              <a:xfrm>
                <a:off x="4861965" y="3244977"/>
                <a:ext cx="4114800" cy="33855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 ×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 ×</m:t>
                            </m:r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𝑛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𝑎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𝑎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/>
                              </a:rPr>
                              <m:t>  ⋅</m:t>
                            </m:r>
                            <m:sSubSup>
                              <m:sSubSupPr>
                                <m:ctrlP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𝑎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 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solidFill>
                                      <a:schemeClr val="tx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chemeClr val="tx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2">
                        <a:lumMod val="10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EA0AAC-330B-A807-62E0-AFB01FF1D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65" y="3244977"/>
                <a:ext cx="4114800" cy="338554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D002BD-065B-BD3C-A9B9-A3AFDACC4229}"/>
                  </a:ext>
                </a:extLst>
              </p:cNvPr>
              <p:cNvSpPr txBox="1"/>
              <p:nvPr/>
            </p:nvSpPr>
            <p:spPr>
              <a:xfrm>
                <a:off x="4966829" y="4270437"/>
                <a:ext cx="3656900" cy="374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⋅</m:t>
                          </m:r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⋅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𝐶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𝜖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+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2">
                      <a:lumMod val="10000"/>
                    </a:schemeClr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D002BD-065B-BD3C-A9B9-A3AFDACC4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829" y="4270437"/>
                <a:ext cx="3656900" cy="374526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Down Arrow 23">
            <a:extLst>
              <a:ext uri="{FF2B5EF4-FFF2-40B4-BE49-F238E27FC236}">
                <a16:creationId xmlns:a16="http://schemas.microsoft.com/office/drawing/2014/main" id="{91552899-1AB9-EF66-A28C-7BA039608F01}"/>
              </a:ext>
            </a:extLst>
          </p:cNvPr>
          <p:cNvSpPr/>
          <p:nvPr/>
        </p:nvSpPr>
        <p:spPr>
          <a:xfrm>
            <a:off x="6748434" y="2584033"/>
            <a:ext cx="303752" cy="609745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F0BA2440-7FF2-D5C6-3F84-409B34D69B58}"/>
              </a:ext>
            </a:extLst>
          </p:cNvPr>
          <p:cNvSpPr/>
          <p:nvPr/>
        </p:nvSpPr>
        <p:spPr>
          <a:xfrm>
            <a:off x="6748434" y="3637127"/>
            <a:ext cx="303752" cy="609745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13510F-A029-2311-FC5C-765F87EDEC36}"/>
              </a:ext>
            </a:extLst>
          </p:cNvPr>
          <p:cNvSpPr txBox="1"/>
          <p:nvPr/>
        </p:nvSpPr>
        <p:spPr>
          <a:xfrm>
            <a:off x="5867400" y="173355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DF20B5-6B41-BEBB-CC2C-E85990CD692B}"/>
              </a:ext>
            </a:extLst>
          </p:cNvPr>
          <p:cNvSpPr txBox="1"/>
          <p:nvPr/>
        </p:nvSpPr>
        <p:spPr>
          <a:xfrm>
            <a:off x="2908159" y="431898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Pseudo-Inverse Model</a:t>
            </a:r>
          </a:p>
        </p:txBody>
      </p:sp>
    </p:spTree>
    <p:extLst>
      <p:ext uri="{BB962C8B-B14F-4D97-AF65-F5344CB8AC3E}">
        <p14:creationId xmlns:p14="http://schemas.microsoft.com/office/powerpoint/2010/main" val="234805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animBg="1"/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350A2BC-03A5-E4D7-1ED7-45B5EFA5C38A}"/>
              </a:ext>
            </a:extLst>
          </p:cNvPr>
          <p:cNvSpPr/>
          <p:nvPr/>
        </p:nvSpPr>
        <p:spPr>
          <a:xfrm>
            <a:off x="5689597" y="3800596"/>
            <a:ext cx="2743200" cy="852664"/>
          </a:xfrm>
          <a:prstGeom prst="rect">
            <a:avLst/>
          </a:prstGeom>
          <a:solidFill>
            <a:schemeClr val="bg1">
              <a:alpha val="1507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122E2-F0A6-514E-4678-AC24F7EC7D4F}"/>
              </a:ext>
            </a:extLst>
          </p:cNvPr>
          <p:cNvSpPr/>
          <p:nvPr/>
        </p:nvSpPr>
        <p:spPr>
          <a:xfrm>
            <a:off x="253995" y="3887671"/>
            <a:ext cx="4114800" cy="1140058"/>
          </a:xfrm>
          <a:prstGeom prst="rect">
            <a:avLst/>
          </a:prstGeom>
          <a:solidFill>
            <a:schemeClr val="bg1">
              <a:alpha val="1507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E3335-653B-E510-2AD1-66A10B414FC2}"/>
              </a:ext>
            </a:extLst>
          </p:cNvPr>
          <p:cNvSpPr/>
          <p:nvPr/>
        </p:nvSpPr>
        <p:spPr>
          <a:xfrm>
            <a:off x="253995" y="1799301"/>
            <a:ext cx="4114800" cy="1921505"/>
          </a:xfrm>
          <a:prstGeom prst="rect">
            <a:avLst/>
          </a:prstGeom>
          <a:solidFill>
            <a:schemeClr val="bg1">
              <a:alpha val="1507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ADEC73-3F3B-0E80-E493-5F3C70D6D864}"/>
              </a:ext>
            </a:extLst>
          </p:cNvPr>
          <p:cNvSpPr/>
          <p:nvPr/>
        </p:nvSpPr>
        <p:spPr>
          <a:xfrm>
            <a:off x="4876801" y="914400"/>
            <a:ext cx="4114800" cy="723547"/>
          </a:xfrm>
          <a:prstGeom prst="rect">
            <a:avLst/>
          </a:prstGeom>
          <a:solidFill>
            <a:schemeClr val="bg1">
              <a:alpha val="1507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60B4B-CDC9-6376-5841-8C0A73743EE5}"/>
                  </a:ext>
                </a:extLst>
              </p:cNvPr>
              <p:cNvSpPr/>
              <p:nvPr/>
            </p:nvSpPr>
            <p:spPr>
              <a:xfrm>
                <a:off x="1280946" y="2113567"/>
                <a:ext cx="1676400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𝐹𝑙𝑒𝑥𝑢𝑎𝑙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𝑅𝑖𝑔𝑖𝑑𝑖𝑡𝑦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 (EI)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960B4B-CDC9-6376-5841-8C0A73743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946" y="2113567"/>
                <a:ext cx="1676400" cy="228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D564DC-723E-0644-B749-73A0AE4D485D}"/>
                  </a:ext>
                </a:extLst>
              </p:cNvPr>
              <p:cNvSpPr/>
              <p:nvPr/>
            </p:nvSpPr>
            <p:spPr>
              <a:xfrm>
                <a:off x="597775" y="3022883"/>
                <a:ext cx="3200398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𝑃𝑜𝑠𝑖𝑡𝑖𝑜𝑛𝑖𝑛𝑔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𝑠𝑒𝑛𝑠𝑜𝑟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𝑛𝑒𝑢𝑡𝑟𝑎𝑙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D564DC-723E-0644-B749-73A0AE4D4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5" y="3022883"/>
                <a:ext cx="3200398" cy="228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9D9A19-AAFE-3642-C038-686A40B4C731}"/>
                  </a:ext>
                </a:extLst>
              </p:cNvPr>
              <p:cNvSpPr/>
              <p:nvPr/>
            </p:nvSpPr>
            <p:spPr>
              <a:xfrm>
                <a:off x="1257298" y="2437417"/>
                <a:ext cx="1676400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𝑌𝑜𝑢𝑛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𝑀𝑜𝑑𝑢𝑙𝑢𝑠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9D9A19-AAFE-3642-C038-686A40B4C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298" y="2437417"/>
                <a:ext cx="1676400" cy="228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7B50AE-BEB9-CD72-28D8-DA9D5D74E118}"/>
              </a:ext>
            </a:extLst>
          </p:cNvPr>
          <p:cNvSpPr txBox="1"/>
          <p:nvPr/>
        </p:nvSpPr>
        <p:spPr>
          <a:xfrm>
            <a:off x="1462250" y="1813827"/>
            <a:ext cx="14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18941C-DE20-98A6-3C41-906E84BA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3EA8B-42D1-2790-1AAD-6110E5FBBD0B}"/>
                  </a:ext>
                </a:extLst>
              </p:cNvPr>
              <p:cNvSpPr/>
              <p:nvPr/>
            </p:nvSpPr>
            <p:spPr>
              <a:xfrm>
                <a:off x="1156571" y="4292186"/>
                <a:ext cx="2057400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𝐴𝑝𝑝𝑙𝑖𝑒𝑑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𝑃𝑜𝑖𝑛𝑡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𝐿𝑜𝑎𝑑𝑠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83EA8B-42D1-2790-1AAD-6110E5FBB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71" y="4292186"/>
                <a:ext cx="2057400" cy="228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F3A1B3-B183-CEDB-0EC0-BBAE9F1F2586}"/>
                  </a:ext>
                </a:extLst>
              </p:cNvPr>
              <p:cNvSpPr/>
              <p:nvPr/>
            </p:nvSpPr>
            <p:spPr>
              <a:xfrm>
                <a:off x="930793" y="4687650"/>
                <a:ext cx="2508956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𝑃𝑜𝑠𝑖𝑡𝑖𝑜𝑛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𝑎𝑝𝑝𝑙𝑖𝑒𝑑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𝑃𝑜𝑖𝑛𝑡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𝐿𝑜𝑎𝑑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9F3A1B3-B183-CEDB-0EC0-BBAE9F1F2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93" y="4687650"/>
                <a:ext cx="2508956" cy="228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62DFD8F-33FC-A7EB-6653-A264093CD180}"/>
              </a:ext>
            </a:extLst>
          </p:cNvPr>
          <p:cNvSpPr txBox="1"/>
          <p:nvPr/>
        </p:nvSpPr>
        <p:spPr>
          <a:xfrm>
            <a:off x="1449547" y="3887671"/>
            <a:ext cx="14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Load Condition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192FE0-B362-0144-6F75-BEFD94006E6F}"/>
                  </a:ext>
                </a:extLst>
              </p:cNvPr>
              <p:cNvSpPr/>
              <p:nvPr/>
            </p:nvSpPr>
            <p:spPr>
              <a:xfrm>
                <a:off x="5360809" y="1274845"/>
                <a:ext cx="3124200" cy="331887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𝐸𝑢𝑙𝑒𝑟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𝐸𝑞𝑢𝑎𝑡𝑖𝑜𝑛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192FE0-B362-0144-6F75-BEFD94006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09" y="1274845"/>
                <a:ext cx="3124200" cy="331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655C40-4949-9335-EAEE-5B85F1F84D7A}"/>
                  </a:ext>
                </a:extLst>
              </p:cNvPr>
              <p:cNvSpPr/>
              <p:nvPr/>
            </p:nvSpPr>
            <p:spPr>
              <a:xfrm>
                <a:off x="5156198" y="2333625"/>
                <a:ext cx="1524000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𝑆𝑒𝑡𝑠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C655C40-4949-9335-EAEE-5B85F1F84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198" y="2333625"/>
                <a:ext cx="1524000" cy="2286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B50DA32-2BAA-3FB6-40D8-62DC9FC97911}"/>
                  </a:ext>
                </a:extLst>
              </p:cNvPr>
              <p:cNvSpPr/>
              <p:nvPr/>
            </p:nvSpPr>
            <p:spPr>
              <a:xfrm>
                <a:off x="7467601" y="2333625"/>
                <a:ext cx="1524000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𝑇𝑒𝑠𝑡𝑖𝑛𝑔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𝑆𝑒𝑡𝑠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B50DA32-2BAA-3FB6-40D8-62DC9FC97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1" y="2333625"/>
                <a:ext cx="1524000" cy="2286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80D9E86-0E9A-AFAD-3EB6-84CB26168434}"/>
                  </a:ext>
                </a:extLst>
              </p:cNvPr>
              <p:cNvSpPr/>
              <p:nvPr/>
            </p:nvSpPr>
            <p:spPr>
              <a:xfrm>
                <a:off x="4686297" y="2885764"/>
                <a:ext cx="2463801" cy="339329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𝐹𝑙𝑒𝑥𝑖𝑏𝑖𝑙𝑖𝑡𝑦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𝐶𝑜𝑒𝑓𝑓𝑖𝑐𝑖𝑒𝑛𝑡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80D9E86-0E9A-AFAD-3EB6-84CB26168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7" y="2885764"/>
                <a:ext cx="2463801" cy="339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D2FB224-96A0-BAAE-DE36-E07F6530C60F}"/>
              </a:ext>
            </a:extLst>
          </p:cNvPr>
          <p:cNvSpPr txBox="1"/>
          <p:nvPr/>
        </p:nvSpPr>
        <p:spPr>
          <a:xfrm>
            <a:off x="5956740" y="959346"/>
            <a:ext cx="195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Strain Calculation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37C8038-1FE7-1D59-A613-5D3D5E2E34B9}"/>
                  </a:ext>
                </a:extLst>
              </p:cNvPr>
              <p:cNvSpPr/>
              <p:nvPr/>
            </p:nvSpPr>
            <p:spPr>
              <a:xfrm>
                <a:off x="5918198" y="4203270"/>
                <a:ext cx="2285998" cy="307776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𝑃𝑠𝑒𝑢𝑑𝑜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𝐼𝑛𝑣𝑒𝑟𝑠𝑒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37C8038-1FE7-1D59-A613-5D3D5E2E3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198" y="4203270"/>
                <a:ext cx="2285998" cy="3077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151CDAE-F1E1-859D-A87F-D881C61B5212}"/>
              </a:ext>
            </a:extLst>
          </p:cNvPr>
          <p:cNvSpPr txBox="1"/>
          <p:nvPr/>
        </p:nvSpPr>
        <p:spPr>
          <a:xfrm>
            <a:off x="6157114" y="3895493"/>
            <a:ext cx="195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Load Prediction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399DBB7-78A8-FA41-6AEF-F19C3F2722A8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4368795" y="1276174"/>
            <a:ext cx="508006" cy="14838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1D57A95-646F-EC7E-8079-E56082129D5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4368795" y="1276174"/>
            <a:ext cx="508006" cy="3181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60045C6-1DFA-9487-364E-3CFF2ECC47A2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5400000">
            <a:off x="6078361" y="1477785"/>
            <a:ext cx="695678" cy="10160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EAB8FC6-2FCB-155A-FB71-C4DFD91A4582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16200000" flipH="1">
            <a:off x="7234062" y="1338086"/>
            <a:ext cx="695678" cy="129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7FF79BC4-725B-0702-9890-CA0988C439FF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 rot="5400000">
            <a:off x="7026214" y="2597208"/>
            <a:ext cx="1238371" cy="1168404"/>
          </a:xfrm>
          <a:prstGeom prst="bentConnector3">
            <a:avLst>
              <a:gd name="adj1" fmla="val 7689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8B3D39CE-45AB-0DB8-5B5B-0410BFBE37D1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rot="16200000" flipH="1">
            <a:off x="6201946" y="2941344"/>
            <a:ext cx="575503" cy="11429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8CE351-ABA3-BB9F-6F46-DDB9352A969F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5918198" y="2562225"/>
            <a:ext cx="0" cy="323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940FF17-5F6C-957C-493A-DF75A3B399D1}"/>
                  </a:ext>
                </a:extLst>
              </p:cNvPr>
              <p:cNvSpPr/>
              <p:nvPr/>
            </p:nvSpPr>
            <p:spPr>
              <a:xfrm>
                <a:off x="1007530" y="2718316"/>
                <a:ext cx="2321712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𝐿𝑜𝑐𝑎𝑡𝑖𝑜𝑛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𝐶𝑜𝑛𝑑𝑖𝑡𝑖𝑜𝑛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940FF17-5F6C-957C-493A-DF75A3B39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30" y="2718316"/>
                <a:ext cx="2321712" cy="2286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3FCD69E-5CB3-631F-5859-A789FA96904B}"/>
                  </a:ext>
                </a:extLst>
              </p:cNvPr>
              <p:cNvSpPr/>
              <p:nvPr/>
            </p:nvSpPr>
            <p:spPr>
              <a:xfrm>
                <a:off x="315093" y="3356432"/>
                <a:ext cx="3769271" cy="228600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𝑃𝑜𝑠𝑖𝑡𝑖𝑜𝑛𝑖𝑛𝑔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𝑠𝑒𝑛𝑠𝑜𝑟𝑠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𝐵𝑜𝑢𝑛𝑑𝑎𝑟𝑦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𝐶𝑜𝑛𝑑𝑖𝑡𝑖𝑡𝑜𝑛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3FCD69E-5CB3-631F-5859-A789FA969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93" y="3356432"/>
                <a:ext cx="3769271" cy="2286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79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05D5-73D0-0A20-94DF-3D6411A8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CDCD0-623C-041C-87D2-1398FB75E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600" dirty="0"/>
              <a:t>GUI for inputting key parameters</a:t>
            </a:r>
          </a:p>
          <a:p>
            <a:r>
              <a:rPr lang="en-US" sz="1600" dirty="0"/>
              <a:t>Ability to generate thousands of training and testing data with a click of a button</a:t>
            </a:r>
          </a:p>
          <a:p>
            <a:r>
              <a:rPr lang="en-US" sz="1600" dirty="0"/>
              <a:t>Access the sensitivity of the prediction model using a heat map plot</a:t>
            </a:r>
          </a:p>
          <a:p>
            <a:r>
              <a:rPr lang="en-US" sz="1600" dirty="0"/>
              <a:t>Ability to add noise level to the testing data</a:t>
            </a:r>
          </a:p>
          <a:p>
            <a:r>
              <a:rPr lang="en-US" sz="1600" dirty="0"/>
              <a:t>Informative plots that enable the user to evaluate the performance of the prediction model</a:t>
            </a:r>
          </a:p>
          <a:p>
            <a:pPr lvl="1"/>
            <a:r>
              <a:rPr lang="en-US" sz="1400" dirty="0"/>
              <a:t>Validation Cases </a:t>
            </a:r>
          </a:p>
          <a:p>
            <a:pPr lvl="1"/>
            <a:r>
              <a:rPr lang="en-US" sz="1400" dirty="0"/>
              <a:t>Test cases with </a:t>
            </a:r>
            <a:r>
              <a:rPr lang="en-US" sz="1400" b="1" u="sng" dirty="0"/>
              <a:t>No-Noise Level</a:t>
            </a:r>
          </a:p>
          <a:p>
            <a:pPr lvl="1"/>
            <a:r>
              <a:rPr lang="en-US" sz="1400" dirty="0"/>
              <a:t>Test cases with </a:t>
            </a:r>
            <a:r>
              <a:rPr lang="en-US" sz="1400" b="1" u="sng" dirty="0"/>
              <a:t>Noise-Level</a:t>
            </a:r>
            <a:endParaRPr lang="en-US" sz="1400" dirty="0"/>
          </a:p>
          <a:p>
            <a:r>
              <a:rPr lang="en-US" sz="1600" dirty="0"/>
              <a:t>A look into the effect of a range of noise levels in the input data on the load prediction.</a:t>
            </a:r>
          </a:p>
          <a:p>
            <a:r>
              <a:rPr lang="en-US" sz="1600" dirty="0"/>
              <a:t>Thermal Load prediction (discussed later)</a:t>
            </a:r>
          </a:p>
          <a:p>
            <a:pPr lvl="1"/>
            <a:r>
              <a:rPr lang="en-US" sz="1200" dirty="0"/>
              <a:t>Uses the same approach as the load prediction, but now the thermal strain is used as input along with bending strain.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643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D1F065-9F65-9543-B0AC-059333D7F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5576" y="867489"/>
            <a:ext cx="1510104" cy="3887790"/>
          </a:xfr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E81A04-C8C3-F842-6B1A-7EA308B8375E}"/>
              </a:ext>
            </a:extLst>
          </p:cNvPr>
          <p:cNvSpPr/>
          <p:nvPr/>
        </p:nvSpPr>
        <p:spPr>
          <a:xfrm>
            <a:off x="6885631" y="2722028"/>
            <a:ext cx="307517" cy="1814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18D65C0-1CE6-6F69-4505-0B562B199B2D}"/>
              </a:ext>
            </a:extLst>
          </p:cNvPr>
          <p:cNvSpPr txBox="1">
            <a:spLocks/>
          </p:cNvSpPr>
          <p:nvPr/>
        </p:nvSpPr>
        <p:spPr>
          <a:xfrm>
            <a:off x="278296" y="1722252"/>
            <a:ext cx="4800601" cy="29535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dirty="0" err="1"/>
              <a:t>PyQt</a:t>
            </a:r>
            <a:r>
              <a:rPr lang="en-US" sz="2400" dirty="0"/>
              <a:t> GUI assigns user input to corresponding variables.</a:t>
            </a:r>
            <a:endParaRPr lang="en-US" sz="2400" dirty="0">
              <a:cs typeface="Arial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cs typeface="Arial"/>
              </a:rPr>
              <a:t>Fills entry boxes with preset on button click.</a:t>
            </a:r>
          </a:p>
          <a:p>
            <a:pPr>
              <a:spcAft>
                <a:spcPts val="0"/>
              </a:spcAft>
            </a:pPr>
            <a:r>
              <a:rPr lang="en-US" sz="2400" dirty="0">
                <a:cs typeface="Arial"/>
              </a:rPr>
              <a:t>One click solution for initiating training and testing process.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sz="2400" dirty="0">
              <a:cs typeface="Arial"/>
            </a:endParaRPr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CF6249FD-8B98-C5A5-ECD6-113D7C86E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465" y="1587777"/>
            <a:ext cx="855149" cy="2549388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825749-DB3B-2130-B3E2-4BDBD011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891" y="1592746"/>
            <a:ext cx="801826" cy="25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00280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Dark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Light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10472</TotalTime>
  <Words>1077</Words>
  <Application>Microsoft Macintosh PowerPoint</Application>
  <PresentationFormat>On-screen Show (16:9)</PresentationFormat>
  <Paragraphs>169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 Black</vt:lpstr>
      <vt:lpstr>Calibri</vt:lpstr>
      <vt:lpstr>Cambria Math</vt:lpstr>
      <vt:lpstr>Times New Roman</vt:lpstr>
      <vt:lpstr>16-9 Cover</vt:lpstr>
      <vt:lpstr>16-9 Dark Background</vt:lpstr>
      <vt:lpstr>16-9 Light Background</vt:lpstr>
      <vt:lpstr>16-9 White Backgroud</vt:lpstr>
      <vt:lpstr>PowerPoint Presentation</vt:lpstr>
      <vt:lpstr>Introduction</vt:lpstr>
      <vt:lpstr>Background</vt:lpstr>
      <vt:lpstr>Work Delegation</vt:lpstr>
      <vt:lpstr>Modules Used</vt:lpstr>
      <vt:lpstr>Prediction Model</vt:lpstr>
      <vt:lpstr>Data Flow</vt:lpstr>
      <vt:lpstr>Features</vt:lpstr>
      <vt:lpstr>GUI </vt:lpstr>
      <vt:lpstr>Generating Training and Testing Data</vt:lpstr>
      <vt:lpstr>Calculating Strain using Euler-Bernoulli Beam Equation</vt:lpstr>
      <vt:lpstr>Determining Flexibility Coefficient Matrix and Prediction Model</vt:lpstr>
      <vt:lpstr>Testing the Prediction Model </vt:lpstr>
      <vt:lpstr>Data Flow for Thermal Load Prediction</vt:lpstr>
      <vt:lpstr>Thermal Load Prediction</vt:lpstr>
      <vt:lpstr>Case Study: Initial Concept 3X</vt:lpstr>
      <vt:lpstr>Simplifying IC3x as a Beam Model</vt:lpstr>
      <vt:lpstr>Simplifying IC3x as a Beam Model</vt:lpstr>
      <vt:lpstr>Demonstration</vt:lpstr>
      <vt:lpstr>Influence Coefficient Matrix</vt:lpstr>
      <vt:lpstr>Validation</vt:lpstr>
      <vt:lpstr>Test (No-Noise)</vt:lpstr>
      <vt:lpstr>Test (Noise)</vt:lpstr>
      <vt:lpstr>Noise-Study</vt:lpstr>
      <vt:lpstr>Temperature Prediction</vt:lpstr>
      <vt:lpstr>Effect of moving f_3 by 30 cm</vt:lpstr>
      <vt:lpstr>Effect of moving f_3 by 30 cm</vt:lpstr>
      <vt:lpstr>Effect of moving f_3 by 30 cm</vt:lpstr>
      <vt:lpstr>Effect of moving f_3 by 30 cm</vt:lpstr>
      <vt:lpstr>Limitations and Future Work</vt:lpstr>
      <vt:lpstr>Conclusion</vt:lpstr>
      <vt:lpstr>References</vt:lpstr>
      <vt:lpstr>Thank you Aditya Panigrahi Brandon Cruz Spenser Stark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Panigrahi Aditya (ap48248)</cp:lastModifiedBy>
  <cp:revision>600</cp:revision>
  <cp:lastPrinted>2011-01-24T02:49:42Z</cp:lastPrinted>
  <dcterms:created xsi:type="dcterms:W3CDTF">2011-06-30T15:04:08Z</dcterms:created>
  <dcterms:modified xsi:type="dcterms:W3CDTF">2023-11-16T16:49:28Z</dcterms:modified>
  <cp:category/>
</cp:coreProperties>
</file>